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3" r:id="rId6"/>
    <p:sldId id="262" r:id="rId7"/>
    <p:sldId id="261" r:id="rId8"/>
    <p:sldId id="264" r:id="rId9"/>
    <p:sldId id="265" r:id="rId10"/>
    <p:sldId id="259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5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32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1110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799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94777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27.10.2021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14" name="Группа 13">
            <a:extLst>
              <a:ext uri="{FF2B5EF4-FFF2-40B4-BE49-F238E27FC236}">
                <a16:creationId xmlns:a16="http://schemas.microsoft.com/office/drawing/2014/main" xmlns="" id="{E77429AD-844B-47EE-8741-3CEC132F3AD6}"/>
              </a:ext>
            </a:extLst>
          </p:cNvPr>
          <p:cNvGrpSpPr/>
          <p:nvPr userDrawn="1"/>
        </p:nvGrpSpPr>
        <p:grpSpPr>
          <a:xfrm rot="5400000">
            <a:off x="1178456" y="892441"/>
            <a:ext cx="130630" cy="563076"/>
            <a:chOff x="7081442" y="2246001"/>
            <a:chExt cx="130630" cy="563076"/>
          </a:xfrm>
        </p:grpSpPr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xmlns="" id="{1695763D-C94C-4E1A-8A5B-C118DE436EE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4CD0A721-36EE-4EA8-B1A9-5325ED941B1F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Овал 16">
              <a:extLst>
                <a:ext uri="{FF2B5EF4-FFF2-40B4-BE49-F238E27FC236}">
                  <a16:creationId xmlns:a16="http://schemas.microsoft.com/office/drawing/2014/main" xmlns="" id="{4503EED6-649C-4609-AD71-D81044FE8127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xmlns="" id="{D597C0F4-D869-4465-9A2B-1E1ECE95B2A3}"/>
              </a:ext>
            </a:extLst>
          </p:cNvPr>
          <p:cNvGrpSpPr/>
          <p:nvPr userDrawn="1"/>
        </p:nvGrpSpPr>
        <p:grpSpPr>
          <a:xfrm rot="5400000">
            <a:off x="1966073" y="892441"/>
            <a:ext cx="130630" cy="563076"/>
            <a:chOff x="7081442" y="2246001"/>
            <a:chExt cx="130630" cy="563076"/>
          </a:xfrm>
        </p:grpSpPr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DC284D0B-2EB4-4A6B-98D7-25420FF1420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B79778F5-92D7-4BFB-9860-E95FEA310269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Овал 20">
              <a:extLst>
                <a:ext uri="{FF2B5EF4-FFF2-40B4-BE49-F238E27FC236}">
                  <a16:creationId xmlns:a16="http://schemas.microsoft.com/office/drawing/2014/main" xmlns="" id="{CACEA861-D3F7-4613-BC8C-D7D7F7FAD657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96652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98468202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4764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567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0551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205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7031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6799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934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6606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89B46-0CD1-49A0-9E74-9EAD8D2161B5}" type="datetimeFigureOut">
              <a:rPr lang="ru-RU" smtClean="0"/>
              <a:t>27.10.2021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F0D78-8B96-423E-9343-F6A7BDBD6F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799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11" Type="http://schemas.openxmlformats.org/officeDocument/2006/relationships/image" Target="../media/image32.svg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11" Type="http://schemas.openxmlformats.org/officeDocument/2006/relationships/image" Target="../media/image32.svg"/><Relationship Id="rId1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12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11" Type="http://schemas.openxmlformats.org/officeDocument/2006/relationships/image" Target="../media/image32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823411" y="2864853"/>
            <a:ext cx="9144000" cy="1360488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rgbClr val="44546A"/>
                </a:solidFill>
                <a:latin typeface="SamsungOne 800C"/>
              </a:rPr>
              <a:t>Проект</a:t>
            </a:r>
            <a:r>
              <a:rPr lang="en-US" sz="4000" dirty="0">
                <a:solidFill>
                  <a:srgbClr val="44546A"/>
                </a:solidFill>
                <a:latin typeface="SamsungOne 800C"/>
              </a:rPr>
              <a:t>: </a:t>
            </a:r>
            <a:r>
              <a:rPr lang="en-US" sz="4000" dirty="0" smtClean="0">
                <a:solidFill>
                  <a:srgbClr val="44546A"/>
                </a:solidFill>
                <a:latin typeface="SamsungOne 800C"/>
              </a:rPr>
              <a:t>“</a:t>
            </a:r>
            <a:r>
              <a:rPr lang="ru-RU" sz="4000" dirty="0" smtClean="0">
                <a:solidFill>
                  <a:srgbClr val="44546A"/>
                </a:solidFill>
                <a:latin typeface="SamsungOne 800C"/>
              </a:rPr>
              <a:t>Расписание</a:t>
            </a:r>
            <a:r>
              <a:rPr lang="en-US" sz="4000" dirty="0" smtClean="0">
                <a:solidFill>
                  <a:srgbClr val="44546A"/>
                </a:solidFill>
                <a:latin typeface="SamsungOne 800C"/>
              </a:rPr>
              <a:t> IT-CUBE”</a:t>
            </a:r>
            <a:endParaRPr lang="ru-RU" sz="320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B9035B88-EA81-4BAC-AD5C-7793E98177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6447461" y="5178424"/>
            <a:ext cx="5519950" cy="1360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 smtClean="0">
                <a:solidFill>
                  <a:srgbClr val="4454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</a:t>
            </a:r>
            <a:r>
              <a:rPr lang="en-US" sz="2400" dirty="0" smtClean="0">
                <a:solidFill>
                  <a:srgbClr val="4454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400" dirty="0" smtClean="0">
                <a:solidFill>
                  <a:srgbClr val="4454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Шарапов Антон</a:t>
            </a:r>
          </a:p>
          <a:p>
            <a:r>
              <a:rPr lang="ru-RU" sz="2400" dirty="0" smtClean="0">
                <a:solidFill>
                  <a:srgbClr val="4454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Площадка</a:t>
            </a:r>
            <a:r>
              <a:rPr lang="en-US" sz="2400" dirty="0" smtClean="0">
                <a:solidFill>
                  <a:srgbClr val="4454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400" dirty="0" smtClean="0">
                <a:solidFill>
                  <a:srgbClr val="4454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Новосибирская классическая гимназия №17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07034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1524000" y="2767952"/>
            <a:ext cx="9144000" cy="136065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dirty="0" smtClean="0"/>
              <a:t>Спасибо за внимание!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78339304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 dirty="0"/>
          </a:p>
        </p:txBody>
      </p:sp>
      <p:sp>
        <p:nvSpPr>
          <p:cNvPr id="9" name="Ромб 8">
            <a:extLst>
              <a:ext uri="{FF2B5EF4-FFF2-40B4-BE49-F238E27FC236}">
                <a16:creationId xmlns:a16="http://schemas.microsoft.com/office/drawing/2014/main" xmlns="" id="{C248F027-E6B9-431C-A8E9-5651EB08CC7A}"/>
              </a:ext>
            </a:extLst>
          </p:cNvPr>
          <p:cNvSpPr/>
          <p:nvPr/>
        </p:nvSpPr>
        <p:spPr>
          <a:xfrm>
            <a:off x="8181210" y="507403"/>
            <a:ext cx="1251284" cy="1251284"/>
          </a:xfrm>
          <a:prstGeom prst="diamond">
            <a:avLst/>
          </a:prstGeom>
          <a:noFill/>
          <a:ln>
            <a:solidFill>
              <a:srgbClr val="4454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1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660211" y="2487811"/>
            <a:ext cx="9144000" cy="11872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solidFill>
                  <a:srgbClr val="44546A"/>
                </a:solidFill>
                <a:latin typeface="SamsungOne 800C"/>
              </a:rPr>
              <a:t>Цель -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Создание удобного мобильного приложения-расписания для площадки 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IT-Cube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.</a:t>
            </a:r>
            <a:endParaRPr lang="ru-RU" sz="1800" b="1" dirty="0" smtClean="0"/>
          </a:p>
          <a:p>
            <a:endParaRPr lang="ru-RU" sz="3200" b="1" dirty="0"/>
          </a:p>
        </p:txBody>
      </p:sp>
      <p:sp>
        <p:nvSpPr>
          <p:cNvPr id="4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660211" y="920358"/>
            <a:ext cx="9144000" cy="1360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 smtClean="0">
                <a:solidFill>
                  <a:srgbClr val="44546A"/>
                </a:solidFill>
                <a:latin typeface="SamsungOne 800C"/>
              </a:rPr>
              <a:t>Цель</a:t>
            </a:r>
            <a:r>
              <a:rPr lang="en-US" sz="4000" b="1" dirty="0" smtClean="0">
                <a:solidFill>
                  <a:srgbClr val="44546A"/>
                </a:solidFill>
                <a:latin typeface="SamsungOne 800C"/>
              </a:rPr>
              <a:t> </a:t>
            </a:r>
            <a:r>
              <a:rPr lang="ru-RU" sz="4000" b="1" dirty="0" smtClean="0">
                <a:solidFill>
                  <a:srgbClr val="44546A"/>
                </a:solidFill>
                <a:latin typeface="SamsungOne 800C"/>
              </a:rPr>
              <a:t>и задачи проекта</a:t>
            </a:r>
            <a:r>
              <a:rPr lang="en-US" sz="4000" b="1" dirty="0" smtClean="0">
                <a:solidFill>
                  <a:srgbClr val="44546A"/>
                </a:solidFill>
                <a:latin typeface="SamsungOne 800C"/>
              </a:rPr>
              <a:t>:</a:t>
            </a:r>
            <a:endParaRPr lang="ru-RU" sz="3200" b="1" dirty="0"/>
          </a:p>
        </p:txBody>
      </p:sp>
      <p:sp>
        <p:nvSpPr>
          <p:cNvPr id="43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601752" y="3342986"/>
            <a:ext cx="9144000" cy="11872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 smtClean="0">
                <a:solidFill>
                  <a:srgbClr val="44546A"/>
                </a:solidFill>
                <a:latin typeface="SamsungOne 800C"/>
              </a:rPr>
              <a:t>Задачи</a:t>
            </a:r>
            <a:r>
              <a:rPr lang="en-US" sz="2800" b="1" dirty="0" smtClean="0">
                <a:solidFill>
                  <a:srgbClr val="44546A"/>
                </a:solidFill>
                <a:latin typeface="SamsungOne 800C"/>
              </a:rPr>
              <a:t>:</a:t>
            </a:r>
            <a:endParaRPr lang="ru-RU" sz="2800" b="1" dirty="0"/>
          </a:p>
        </p:txBody>
      </p:sp>
      <p:sp>
        <p:nvSpPr>
          <p:cNvPr id="44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660211" y="4018601"/>
            <a:ext cx="9144000" cy="11872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2400" b="1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764714" y="4161814"/>
            <a:ext cx="10975206" cy="2085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1.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Проанализировать материалы и возможные решения по данной теме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.</a:t>
            </a:r>
          </a:p>
          <a:p>
            <a:pPr>
              <a:lnSpc>
                <a:spcPct val="170000"/>
              </a:lnSpc>
            </a:pP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2.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Осуществить работу приложения с реляционной базой данных с помощью 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SQLite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 </a:t>
            </a:r>
            <a:r>
              <a:rPr lang="en-US" sz="2400" b="1" dirty="0">
                <a:solidFill>
                  <a:srgbClr val="44546A"/>
                </a:solidFill>
                <a:latin typeface="SamsungOne 800C"/>
              </a:rPr>
              <a:t>.</a:t>
            </a:r>
            <a:endParaRPr lang="en-US" sz="2400" b="1" dirty="0" smtClean="0">
              <a:solidFill>
                <a:srgbClr val="44546A"/>
              </a:solidFill>
              <a:latin typeface="SamsungOne 800C"/>
            </a:endParaRPr>
          </a:p>
          <a:p>
            <a:pPr>
              <a:lnSpc>
                <a:spcPct val="170000"/>
              </a:lnSpc>
            </a:pP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3.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Реализовать облачное хранение и обновление базы данных с помощью сервисов </a:t>
            </a:r>
            <a:r>
              <a:rPr lang="en-US" sz="2400" b="1" dirty="0" err="1" smtClean="0">
                <a:solidFill>
                  <a:srgbClr val="44546A"/>
                </a:solidFill>
                <a:latin typeface="SamsungOne 800C"/>
              </a:rPr>
              <a:t>FireBase</a:t>
            </a:r>
            <a:r>
              <a:rPr lang="en-US" sz="2400" b="1" dirty="0">
                <a:solidFill>
                  <a:srgbClr val="44546A"/>
                </a:solidFill>
                <a:latin typeface="SamsungOne 800C"/>
              </a:rPr>
              <a:t>.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42555381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7" name="Ромб 6">
            <a:extLst>
              <a:ext uri="{FF2B5EF4-FFF2-40B4-BE49-F238E27FC236}">
                <a16:creationId xmlns:a16="http://schemas.microsoft.com/office/drawing/2014/main" xmlns="" id="{C248F027-E6B9-431C-A8E9-5651EB08CC7A}"/>
              </a:ext>
            </a:extLst>
          </p:cNvPr>
          <p:cNvSpPr/>
          <p:nvPr/>
        </p:nvSpPr>
        <p:spPr>
          <a:xfrm>
            <a:off x="10500639" y="2315982"/>
            <a:ext cx="1251284" cy="1251284"/>
          </a:xfrm>
          <a:prstGeom prst="diamond">
            <a:avLst/>
          </a:prstGeom>
          <a:noFill/>
          <a:ln>
            <a:solidFill>
              <a:srgbClr val="4454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xmlns="" id="{0A2BDF39-AEBE-4827-B008-93FBD1CC04A6}"/>
              </a:ext>
            </a:extLst>
          </p:cNvPr>
          <p:cNvGrpSpPr/>
          <p:nvPr/>
        </p:nvGrpSpPr>
        <p:grpSpPr>
          <a:xfrm>
            <a:off x="8331183" y="638820"/>
            <a:ext cx="130630" cy="563076"/>
            <a:chOff x="7081442" y="2246001"/>
            <a:chExt cx="130630" cy="563076"/>
          </a:xfrm>
        </p:grpSpPr>
        <p:sp>
          <p:nvSpPr>
            <p:cNvPr id="9" name="Овал 8">
              <a:extLst>
                <a:ext uri="{FF2B5EF4-FFF2-40B4-BE49-F238E27FC236}">
                  <a16:creationId xmlns:a16="http://schemas.microsoft.com/office/drawing/2014/main" xmlns="" id="{327FB1D8-B410-4A98-9B80-CCD68E4FBAE5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Овал 9">
              <a:extLst>
                <a:ext uri="{FF2B5EF4-FFF2-40B4-BE49-F238E27FC236}">
                  <a16:creationId xmlns:a16="http://schemas.microsoft.com/office/drawing/2014/main" xmlns="" id="{CFE433D1-2908-4C27-BF6A-B449A1A318D0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1CB382AC-674E-46FE-A7EB-2C42CF3C454B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0A2BDF39-AEBE-4827-B008-93FBD1CC04A6}"/>
              </a:ext>
            </a:extLst>
          </p:cNvPr>
          <p:cNvGrpSpPr/>
          <p:nvPr/>
        </p:nvGrpSpPr>
        <p:grpSpPr>
          <a:xfrm>
            <a:off x="9198350" y="1600602"/>
            <a:ext cx="130630" cy="563076"/>
            <a:chOff x="7081442" y="2246001"/>
            <a:chExt cx="130630" cy="563076"/>
          </a:xfrm>
        </p:grpSpPr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327FB1D8-B410-4A98-9B80-CCD68E4FBAE5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Овал 20">
              <a:extLst>
                <a:ext uri="{FF2B5EF4-FFF2-40B4-BE49-F238E27FC236}">
                  <a16:creationId xmlns:a16="http://schemas.microsoft.com/office/drawing/2014/main" xmlns="" id="{CFE433D1-2908-4C27-BF6A-B449A1A318D0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1CB382AC-674E-46FE-A7EB-2C42CF3C454B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23" name="Рисунок 22" descr="Дипломный свиток">
            <a:extLst>
              <a:ext uri="{FF2B5EF4-FFF2-40B4-BE49-F238E27FC236}">
                <a16:creationId xmlns:a16="http://schemas.microsoft.com/office/drawing/2014/main" xmlns="" id="{484733A6-A069-4B06-9DFA-BFA2F53183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982200" y="5559573"/>
            <a:ext cx="914400" cy="91440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721171" y="1211069"/>
            <a:ext cx="9144000" cy="1360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 smtClean="0">
                <a:solidFill>
                  <a:srgbClr val="44546A"/>
                </a:solidFill>
                <a:latin typeface="SamsungOne 800C"/>
              </a:rPr>
              <a:t>Возможности и дизайн приложения</a:t>
            </a:r>
            <a:r>
              <a:rPr lang="en-US" sz="4000" b="1" dirty="0" smtClean="0">
                <a:solidFill>
                  <a:srgbClr val="44546A"/>
                </a:solidFill>
                <a:latin typeface="SamsungOne 800C"/>
              </a:rPr>
              <a:t>:</a:t>
            </a:r>
            <a:endParaRPr lang="ru-RU" sz="3200" b="1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776717" y="2787780"/>
            <a:ext cx="10975206" cy="2085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1.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Удобная навигация для выбора необходимого расписания</a:t>
            </a:r>
            <a:endParaRPr lang="en-US" sz="2400" b="1" dirty="0" smtClean="0">
              <a:solidFill>
                <a:srgbClr val="44546A"/>
              </a:solidFill>
              <a:latin typeface="SamsungOne 800C"/>
            </a:endParaRPr>
          </a:p>
          <a:p>
            <a:pPr>
              <a:lnSpc>
                <a:spcPct val="170000"/>
              </a:lnSpc>
            </a:pP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 (по учителям, по предметам, по кабинетам).</a:t>
            </a:r>
          </a:p>
          <a:p>
            <a:pPr>
              <a:lnSpc>
                <a:spcPct val="170000"/>
              </a:lnSpc>
            </a:pP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2. При выборе интересующего вас мы получаем 6 вкладок, которые соответствуют рабочим дням недели. Пре переходе устанавливается текущий день недели</a:t>
            </a:r>
            <a:r>
              <a:rPr lang="en-US" sz="2400" b="1" dirty="0">
                <a:solidFill>
                  <a:srgbClr val="44546A"/>
                </a:solidFill>
                <a:latin typeface="SamsungOne 800C"/>
              </a:rPr>
              <a:t>.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97237299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7" name="Ромб 6">
            <a:extLst>
              <a:ext uri="{FF2B5EF4-FFF2-40B4-BE49-F238E27FC236}">
                <a16:creationId xmlns:a16="http://schemas.microsoft.com/office/drawing/2014/main" xmlns="" id="{C248F027-E6B9-431C-A8E9-5651EB08CC7A}"/>
              </a:ext>
            </a:extLst>
          </p:cNvPr>
          <p:cNvSpPr/>
          <p:nvPr/>
        </p:nvSpPr>
        <p:spPr>
          <a:xfrm>
            <a:off x="10500639" y="2315982"/>
            <a:ext cx="1251284" cy="1251284"/>
          </a:xfrm>
          <a:prstGeom prst="diamond">
            <a:avLst/>
          </a:prstGeom>
          <a:noFill/>
          <a:ln>
            <a:solidFill>
              <a:srgbClr val="4454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xmlns="" id="{0A2BDF39-AEBE-4827-B008-93FBD1CC04A6}"/>
              </a:ext>
            </a:extLst>
          </p:cNvPr>
          <p:cNvGrpSpPr/>
          <p:nvPr/>
        </p:nvGrpSpPr>
        <p:grpSpPr>
          <a:xfrm>
            <a:off x="8331183" y="638820"/>
            <a:ext cx="130630" cy="563076"/>
            <a:chOff x="7081442" y="2246001"/>
            <a:chExt cx="130630" cy="563076"/>
          </a:xfrm>
        </p:grpSpPr>
        <p:sp>
          <p:nvSpPr>
            <p:cNvPr id="9" name="Овал 8">
              <a:extLst>
                <a:ext uri="{FF2B5EF4-FFF2-40B4-BE49-F238E27FC236}">
                  <a16:creationId xmlns:a16="http://schemas.microsoft.com/office/drawing/2014/main" xmlns="" id="{327FB1D8-B410-4A98-9B80-CCD68E4FBAE5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Овал 9">
              <a:extLst>
                <a:ext uri="{FF2B5EF4-FFF2-40B4-BE49-F238E27FC236}">
                  <a16:creationId xmlns:a16="http://schemas.microsoft.com/office/drawing/2014/main" xmlns="" id="{CFE433D1-2908-4C27-BF6A-B449A1A318D0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1CB382AC-674E-46FE-A7EB-2C42CF3C454B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0A2BDF39-AEBE-4827-B008-93FBD1CC04A6}"/>
              </a:ext>
            </a:extLst>
          </p:cNvPr>
          <p:cNvGrpSpPr/>
          <p:nvPr/>
        </p:nvGrpSpPr>
        <p:grpSpPr>
          <a:xfrm>
            <a:off x="9198350" y="1600602"/>
            <a:ext cx="130630" cy="563076"/>
            <a:chOff x="7081442" y="2246001"/>
            <a:chExt cx="130630" cy="563076"/>
          </a:xfrm>
        </p:grpSpPr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327FB1D8-B410-4A98-9B80-CCD68E4FBAE5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Овал 20">
              <a:extLst>
                <a:ext uri="{FF2B5EF4-FFF2-40B4-BE49-F238E27FC236}">
                  <a16:creationId xmlns:a16="http://schemas.microsoft.com/office/drawing/2014/main" xmlns="" id="{CFE433D1-2908-4C27-BF6A-B449A1A318D0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1CB382AC-674E-46FE-A7EB-2C42CF3C454B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23" name="Рисунок 22" descr="Дипломный свиток">
            <a:extLst>
              <a:ext uri="{FF2B5EF4-FFF2-40B4-BE49-F238E27FC236}">
                <a16:creationId xmlns:a16="http://schemas.microsoft.com/office/drawing/2014/main" xmlns="" id="{484733A6-A069-4B06-9DFA-BFA2F53183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982200" y="5559573"/>
            <a:ext cx="914400" cy="91440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721171" y="1211069"/>
            <a:ext cx="9144000" cy="1360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32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70249" y="0"/>
            <a:ext cx="3246835" cy="68580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33276" y="0"/>
            <a:ext cx="3246835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331183" y="0"/>
            <a:ext cx="32468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74734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7" name="Ромб 6">
            <a:extLst>
              <a:ext uri="{FF2B5EF4-FFF2-40B4-BE49-F238E27FC236}">
                <a16:creationId xmlns:a16="http://schemas.microsoft.com/office/drawing/2014/main" xmlns="" id="{C248F027-E6B9-431C-A8E9-5651EB08CC7A}"/>
              </a:ext>
            </a:extLst>
          </p:cNvPr>
          <p:cNvSpPr/>
          <p:nvPr/>
        </p:nvSpPr>
        <p:spPr>
          <a:xfrm>
            <a:off x="10500639" y="2315982"/>
            <a:ext cx="1251284" cy="1251284"/>
          </a:xfrm>
          <a:prstGeom prst="diamond">
            <a:avLst/>
          </a:prstGeom>
          <a:noFill/>
          <a:ln>
            <a:solidFill>
              <a:srgbClr val="4454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xmlns="" id="{0A2BDF39-AEBE-4827-B008-93FBD1CC04A6}"/>
              </a:ext>
            </a:extLst>
          </p:cNvPr>
          <p:cNvGrpSpPr/>
          <p:nvPr/>
        </p:nvGrpSpPr>
        <p:grpSpPr>
          <a:xfrm>
            <a:off x="8331183" y="638820"/>
            <a:ext cx="130630" cy="563076"/>
            <a:chOff x="7081442" y="2246001"/>
            <a:chExt cx="130630" cy="563076"/>
          </a:xfrm>
        </p:grpSpPr>
        <p:sp>
          <p:nvSpPr>
            <p:cNvPr id="9" name="Овал 8">
              <a:extLst>
                <a:ext uri="{FF2B5EF4-FFF2-40B4-BE49-F238E27FC236}">
                  <a16:creationId xmlns:a16="http://schemas.microsoft.com/office/drawing/2014/main" xmlns="" id="{327FB1D8-B410-4A98-9B80-CCD68E4FBAE5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Овал 9">
              <a:extLst>
                <a:ext uri="{FF2B5EF4-FFF2-40B4-BE49-F238E27FC236}">
                  <a16:creationId xmlns:a16="http://schemas.microsoft.com/office/drawing/2014/main" xmlns="" id="{CFE433D1-2908-4C27-BF6A-B449A1A318D0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1CB382AC-674E-46FE-A7EB-2C42CF3C454B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0A2BDF39-AEBE-4827-B008-93FBD1CC04A6}"/>
              </a:ext>
            </a:extLst>
          </p:cNvPr>
          <p:cNvGrpSpPr/>
          <p:nvPr/>
        </p:nvGrpSpPr>
        <p:grpSpPr>
          <a:xfrm>
            <a:off x="9198350" y="1600602"/>
            <a:ext cx="130630" cy="563076"/>
            <a:chOff x="7081442" y="2246001"/>
            <a:chExt cx="130630" cy="563076"/>
          </a:xfrm>
        </p:grpSpPr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327FB1D8-B410-4A98-9B80-CCD68E4FBAE5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Овал 20">
              <a:extLst>
                <a:ext uri="{FF2B5EF4-FFF2-40B4-BE49-F238E27FC236}">
                  <a16:creationId xmlns:a16="http://schemas.microsoft.com/office/drawing/2014/main" xmlns="" id="{CFE433D1-2908-4C27-BF6A-B449A1A318D0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1CB382AC-674E-46FE-A7EB-2C42CF3C454B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23" name="Рисунок 22" descr="Дипломный свиток">
            <a:extLst>
              <a:ext uri="{FF2B5EF4-FFF2-40B4-BE49-F238E27FC236}">
                <a16:creationId xmlns:a16="http://schemas.microsoft.com/office/drawing/2014/main" xmlns="" id="{484733A6-A069-4B06-9DFA-BFA2F53183D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982200" y="5559573"/>
            <a:ext cx="914400" cy="914400"/>
          </a:xfrm>
          <a:prstGeom prst="rect">
            <a:avLst/>
          </a:prstGeom>
        </p:spPr>
      </p:pic>
      <p:pic>
        <p:nvPicPr>
          <p:cNvPr id="2" name="Screenrecorder-2021-10-27-10-09-54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707170" y="0"/>
            <a:ext cx="3248025" cy="6858000"/>
          </a:xfrm>
          <a:prstGeom prst="rect">
            <a:avLst/>
          </a:prstGeom>
        </p:spPr>
      </p:pic>
      <p:sp>
        <p:nvSpPr>
          <p:cNvPr id="16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776969" y="372241"/>
            <a:ext cx="6167542" cy="41355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 smtClean="0">
                <a:solidFill>
                  <a:srgbClr val="44546A"/>
                </a:solidFill>
                <a:latin typeface="SamsungOne 800C"/>
              </a:rPr>
              <a:t>Первый запуск приложения на устройстве</a:t>
            </a:r>
            <a:r>
              <a:rPr lang="en-US" sz="4000" b="1" dirty="0" smtClean="0">
                <a:solidFill>
                  <a:srgbClr val="44546A"/>
                </a:solidFill>
                <a:latin typeface="SamsungOne 800C"/>
              </a:rPr>
              <a:t>:</a:t>
            </a:r>
            <a:endParaRPr lang="ru-RU" sz="3200" b="1" dirty="0"/>
          </a:p>
        </p:txBody>
      </p:sp>
    </p:spTree>
    <p:extLst>
      <p:ext uri="{BB962C8B-B14F-4D97-AF65-F5344CB8AC3E}">
        <p14:creationId xmlns:p14="http://schemas.microsoft.com/office/powerpoint/2010/main" val="234238852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486" y="452211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 smtClean="0">
                <a:solidFill>
                  <a:srgbClr val="44546A"/>
                </a:solidFill>
                <a:latin typeface="SamsungOne 800C"/>
              </a:rPr>
              <a:t>Технические особенности приложения</a:t>
            </a:r>
            <a:r>
              <a:rPr lang="en-US" sz="4000" b="1" dirty="0" smtClean="0">
                <a:solidFill>
                  <a:srgbClr val="44546A"/>
                </a:solidFill>
                <a:latin typeface="SamsungOne 800C"/>
              </a:rPr>
              <a:t>:</a:t>
            </a:r>
            <a:endParaRPr lang="ru-RU" sz="3200" b="1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620486" y="1411825"/>
            <a:ext cx="10975206" cy="2085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1.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Информация хранится в реляционной базе данных, под управлением класса </a:t>
            </a:r>
            <a:r>
              <a:rPr lang="en-US" sz="2400" b="1" dirty="0" err="1" smtClean="0">
                <a:solidFill>
                  <a:srgbClr val="44546A"/>
                </a:solidFill>
                <a:latin typeface="SamsungOne 800C"/>
              </a:rPr>
              <a:t>DatabaseHelper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,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который наследуется от </a:t>
            </a:r>
            <a:r>
              <a:rPr lang="en-US" sz="2400" b="1" dirty="0" err="1" smtClean="0">
                <a:solidFill>
                  <a:srgbClr val="44546A"/>
                </a:solidFill>
                <a:latin typeface="SamsungOne 800C"/>
              </a:rPr>
              <a:t>SQLiteIoenHelper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, заполнение элементов </a:t>
            </a:r>
            <a:r>
              <a:rPr lang="en-US" sz="2400" b="1" dirty="0" err="1" smtClean="0">
                <a:solidFill>
                  <a:srgbClr val="44546A"/>
                </a:solidFill>
                <a:latin typeface="SamsungOne 800C"/>
              </a:rPr>
              <a:t>ListView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происходит с помощью Класса, наследованного от </a:t>
            </a:r>
            <a:r>
              <a:rPr lang="en-US" sz="2400" b="1" dirty="0" err="1" smtClean="0">
                <a:solidFill>
                  <a:srgbClr val="44546A"/>
                </a:solidFill>
                <a:latin typeface="SamsungOne 800C"/>
              </a:rPr>
              <a:t>SimpleCursorAdapter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 </a:t>
            </a:r>
            <a:endParaRPr lang="ru-RU" sz="2400" b="1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717" y="3497157"/>
            <a:ext cx="8848725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72076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39000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44546A"/>
                </a:solidFill>
                <a:latin typeface="SamsungOne 800C"/>
              </a:rPr>
              <a:t>Технические особенности приложения</a:t>
            </a:r>
            <a:r>
              <a:rPr lang="en-US" sz="4000" b="1" dirty="0">
                <a:solidFill>
                  <a:srgbClr val="44546A"/>
                </a:solidFill>
                <a:latin typeface="SamsungOne 800C"/>
              </a:rPr>
              <a:t>:</a:t>
            </a:r>
            <a:endParaRPr lang="ru-RU" sz="3200" b="1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620486" y="1411825"/>
            <a:ext cx="11571514" cy="2085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sz="2400" b="1" dirty="0">
                <a:solidFill>
                  <a:srgbClr val="44546A"/>
                </a:solidFill>
                <a:latin typeface="SamsungOne 800C"/>
              </a:rPr>
              <a:t>2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.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Облачное хранение реализовано с помощью 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/>
            </a:r>
            <a:br>
              <a:rPr lang="en-US" sz="2400" b="1" dirty="0" smtClean="0">
                <a:solidFill>
                  <a:srgbClr val="44546A"/>
                </a:solidFill>
                <a:latin typeface="SamsungOne 800C"/>
              </a:rPr>
            </a:b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сервисов </a:t>
            </a:r>
            <a:r>
              <a:rPr lang="en-US" sz="2400" b="1" dirty="0" err="1" smtClean="0">
                <a:solidFill>
                  <a:srgbClr val="44546A"/>
                </a:solidFill>
                <a:latin typeface="SamsungOne 800C"/>
              </a:rPr>
              <a:t>FireBase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 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Storage.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Так же при обновлении базы данных на серверах </a:t>
            </a:r>
            <a:r>
              <a:rPr lang="en-US" sz="2400" b="1" dirty="0" err="1" smtClean="0">
                <a:solidFill>
                  <a:srgbClr val="44546A"/>
                </a:solidFill>
                <a:latin typeface="SamsungOne 800C"/>
              </a:rPr>
              <a:t>FireBase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,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приложение, при доступе в сеть в автоматическом порядке скачает новую версию базы данных.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97157"/>
            <a:ext cx="12192000" cy="3043773"/>
          </a:xfrm>
          <a:prstGeom prst="rect">
            <a:avLst/>
          </a:prstGeom>
        </p:spPr>
      </p:pic>
      <p:pic>
        <p:nvPicPr>
          <p:cNvPr id="2050" name="Picture 2" descr="Файл:Firebase Logo.svg — Википед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270" y="3508119"/>
            <a:ext cx="4276841" cy="1204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831195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838200" y="339000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 smtClean="0">
                <a:solidFill>
                  <a:srgbClr val="44546A"/>
                </a:solidFill>
                <a:latin typeface="SamsungOne 800C"/>
              </a:rPr>
              <a:t>Технические особенности приложения</a:t>
            </a:r>
            <a:r>
              <a:rPr lang="en-US" sz="4000" b="1" dirty="0" smtClean="0">
                <a:solidFill>
                  <a:srgbClr val="44546A"/>
                </a:solidFill>
                <a:latin typeface="SamsungOne 800C"/>
              </a:rPr>
              <a:t>:</a:t>
            </a:r>
            <a:endParaRPr lang="ru-RU" sz="3200" b="1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723516" y="1437582"/>
            <a:ext cx="11468483" cy="2104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3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. </a:t>
            </a:r>
            <a:r>
              <a:rPr lang="ru-RU" sz="2400" b="1" dirty="0" err="1" smtClean="0">
                <a:solidFill>
                  <a:srgbClr val="44546A"/>
                </a:solidFill>
                <a:latin typeface="SamsungOne 800C"/>
              </a:rPr>
              <a:t>Многопоточность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 в приложении реализована с помощью класс</a:t>
            </a:r>
            <a:r>
              <a:rPr lang="ru-RU" sz="2400" b="1" dirty="0">
                <a:solidFill>
                  <a:srgbClr val="44546A"/>
                </a:solidFill>
                <a:latin typeface="SamsungOne 800C"/>
              </a:rPr>
              <a:t>а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 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Header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и классов, которые реализую интерфейс 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Runnable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. 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Header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добавляет в стек потоков потоки обновления статуса подключения устройства к сети Интернет  и статуса процесса соединения с сервисами </a:t>
            </a:r>
            <a:r>
              <a:rPr lang="en-US" sz="2400" b="1" dirty="0" err="1" smtClean="0">
                <a:solidFill>
                  <a:srgbClr val="44546A"/>
                </a:solidFill>
                <a:latin typeface="SamsungOne 800C"/>
              </a:rPr>
              <a:t>FireBase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.</a:t>
            </a:r>
            <a:endParaRPr lang="ru-RU" sz="2400" b="1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52364"/>
            <a:ext cx="4034995" cy="270563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995" y="4152364"/>
            <a:ext cx="4188940" cy="316683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3935" y="4177062"/>
            <a:ext cx="4482597" cy="268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8871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9412" y="489571"/>
            <a:ext cx="8898924" cy="1285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 smtClean="0">
                <a:solidFill>
                  <a:srgbClr val="44546A"/>
                </a:solidFill>
                <a:latin typeface="SamsungOne 800C"/>
              </a:rPr>
              <a:t>Перспективы и направления развития приложения</a:t>
            </a:r>
            <a:r>
              <a:rPr lang="en-US" sz="4000" b="1" dirty="0" smtClean="0">
                <a:solidFill>
                  <a:srgbClr val="44546A"/>
                </a:solidFill>
                <a:latin typeface="SamsungOne 800C"/>
              </a:rPr>
              <a:t>:</a:t>
            </a:r>
            <a:endParaRPr lang="ru-RU" sz="3200" b="1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766119" y="2055420"/>
            <a:ext cx="11602349" cy="3949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ru-RU" sz="2400" b="1" dirty="0">
                <a:solidFill>
                  <a:srgbClr val="44546A"/>
                </a:solidFill>
                <a:latin typeface="SamsungOne 800C"/>
              </a:rPr>
              <a:t>1</a:t>
            </a:r>
            <a:r>
              <a:rPr lang="en-US" sz="2400" b="1" dirty="0" smtClean="0">
                <a:solidFill>
                  <a:srgbClr val="44546A"/>
                </a:solidFill>
                <a:latin typeface="SamsungOne 800C"/>
              </a:rPr>
              <a:t>. </a:t>
            </a: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Осуществление красивого графического пользовательского интерфейса.</a:t>
            </a:r>
          </a:p>
          <a:p>
            <a:pPr>
              <a:lnSpc>
                <a:spcPct val="170000"/>
              </a:lnSpc>
            </a:pP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2. Добавление возможности добавлять в облако расписания с других площадок.</a:t>
            </a:r>
          </a:p>
          <a:p>
            <a:pPr>
              <a:lnSpc>
                <a:spcPct val="170000"/>
              </a:lnSpc>
            </a:pPr>
            <a:r>
              <a:rPr lang="ru-RU" sz="2400" b="1" dirty="0" smtClean="0">
                <a:solidFill>
                  <a:srgbClr val="44546A"/>
                </a:solidFill>
                <a:latin typeface="SamsungOne 800C"/>
              </a:rPr>
              <a:t>3. Добавление возможности локально добавлять в приложение собственных необходимых баз данных.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20055726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929</TotalTime>
  <Words>262</Words>
  <Application>Microsoft Office PowerPoint</Application>
  <PresentationFormat>Широкоэкранный</PresentationFormat>
  <Paragraphs>30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SamsungOne 800C</vt:lpstr>
      <vt:lpstr>Times New Roman</vt:lpstr>
      <vt:lpstr>Тема Office</vt:lpstr>
      <vt:lpstr>Проект: “Расписание IT-CUBE”</vt:lpstr>
      <vt:lpstr>Презентация PowerPoint</vt:lpstr>
      <vt:lpstr>Презентация PowerPoint</vt:lpstr>
      <vt:lpstr>Презентация PowerPoint</vt:lpstr>
      <vt:lpstr>Презентация PowerPoint</vt:lpstr>
      <vt:lpstr>Технические особенности приложения:</vt:lpstr>
      <vt:lpstr>Технические особенности приложения:</vt:lpstr>
      <vt:lpstr>Презентация PowerPoint</vt:lpstr>
      <vt:lpstr>Перспективы и направления развития приложения:</vt:lpstr>
      <vt:lpstr>Презентация PowerPoint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Проект: “Расписание IT-CUBE”</dc:title>
  <dc:creator>Пользователь</dc:creator>
  <cp:lastModifiedBy>Пользователь</cp:lastModifiedBy>
  <cp:revision>18</cp:revision>
  <dcterms:created xsi:type="dcterms:W3CDTF">2021-10-26T11:52:59Z</dcterms:created>
  <dcterms:modified xsi:type="dcterms:W3CDTF">2021-10-27T03:47:00Z</dcterms:modified>
</cp:coreProperties>
</file>

<file path=docProps/thumbnail.jpeg>
</file>